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2" r:id="rId3"/>
    <p:sldId id="266" r:id="rId4"/>
    <p:sldId id="267" r:id="rId5"/>
    <p:sldId id="269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02641096033321E-2"/>
          <c:y val="0.12803379642879492"/>
          <c:w val="0.42013605442176871"/>
          <c:h val="0.71099959389684975"/>
        </c:manualLayout>
      </c:layout>
      <c:pieChart>
        <c:varyColors val="1"/>
        <c:ser>
          <c:idx val="0"/>
          <c:order val="0"/>
          <c:dLbls>
            <c:dLbl>
              <c:idx val="3"/>
              <c:layout>
                <c:manualLayout>
                  <c:x val="1.198001477062912E-2"/>
                  <c:y val="4.67418170297184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90-423F-AA59-88FEAA12A7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3"/>
                <c:pt idx="0">
                  <c:v>нет, такой практики нет</c:v>
                </c:pt>
                <c:pt idx="1">
                  <c:v>да, существует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174</c:v>
                </c:pt>
                <c:pt idx="1">
                  <c:v>185</c:v>
                </c:pt>
                <c:pt idx="2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90-423F-AA59-88FEAA12A7B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1"/>
        <c:txPr>
          <a:bodyPr/>
          <a:lstStyle/>
          <a:p>
            <a:pPr>
              <a:defRPr sz="2400" b="0" u="none"/>
            </a:pPr>
            <a:endParaRPr lang="ru-RU"/>
          </a:p>
        </c:txPr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52937353636640483"/>
          <c:y val="6.4879717388432498E-2"/>
          <c:w val="0.46577747393000618"/>
          <c:h val="0.79864414398246808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3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7-4535-8389-B49B97DBF8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7-4535-8389-B49B97DBF8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B7-4535-8389-B49B97DBF8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все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336</c:v>
                </c:pt>
                <c:pt idx="1">
                  <c:v>16</c:v>
                </c:pt>
                <c:pt idx="2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C-4D9F-9902-911F9FBD942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606099509300467"/>
          <c:y val="0.17678514655667174"/>
          <c:w val="0.17505011601810641"/>
          <c:h val="0.613656257612730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708729272634561E-2"/>
          <c:y val="8.4078754934554162E-2"/>
          <c:w val="0.38065983916742629"/>
          <c:h val="0.8034989975111887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04-42F0-B3EC-FD00D7EBE20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E04-42F0-B3EC-FD00D7EBE20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E04-42F0-B3EC-FD00D7EBE20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FDA-4910-BA14-73A29E9834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Лист1!$A$1:$A$5</c:f>
              <c:strCache>
                <c:ptCount val="5"/>
                <c:pt idx="0">
                  <c:v>Председатель родительского  комитета</c:v>
                </c:pt>
                <c:pt idx="1">
                  <c:v>Инициативные родители </c:v>
                </c:pt>
                <c:pt idx="2">
                  <c:v>Члены родительского комитета школы или класса</c:v>
                </c:pt>
                <c:pt idx="3">
                  <c:v>иные лица</c:v>
                </c:pt>
                <c:pt idx="4">
                  <c:v>нет такой практики</c:v>
                </c:pt>
              </c:strCache>
            </c:strRef>
          </c:cat>
          <c:val>
            <c:numRef>
              <c:f>Лист1!$B$1:$B$5</c:f>
              <c:numCache>
                <c:formatCode>General</c:formatCode>
                <c:ptCount val="5"/>
                <c:pt idx="0">
                  <c:v>78</c:v>
                </c:pt>
                <c:pt idx="1">
                  <c:v>28</c:v>
                </c:pt>
                <c:pt idx="2">
                  <c:v>197</c:v>
                </c:pt>
                <c:pt idx="3">
                  <c:v>10</c:v>
                </c:pt>
                <c:pt idx="4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04-42F0-B3EC-FD00D7EBE20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056420943433364"/>
          <c:y val="8.8388173930892419E-2"/>
          <c:w val="0.46066084286243048"/>
          <c:h val="0.835171412757815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7D-4553-81EA-3EDC64F3FD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7D-4553-81EA-3EDC64F3FD86}"/>
              </c:ext>
            </c:extLst>
          </c:dPt>
          <c:dPt>
            <c:idx val="2"/>
            <c:bubble3D val="0"/>
            <c:explosion val="4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7D-4553-81EA-3EDC64F3FD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7D-4553-81EA-3EDC64F3FD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увеличить финансирование школы</c:v>
                </c:pt>
                <c:pt idx="1">
                  <c:v>повысить заработную плату учителям</c:v>
                </c:pt>
                <c:pt idx="2">
                  <c:v>бороться бесполезно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205</c:v>
                </c:pt>
                <c:pt idx="1">
                  <c:v>58</c:v>
                </c:pt>
                <c:pt idx="2">
                  <c:v>76</c:v>
                </c:pt>
                <c:pt idx="3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AE-4077-B4E0-3C10976D73C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310264193112883"/>
          <c:y val="0.10190163005034264"/>
          <c:w val="0.39892125873314838"/>
          <c:h val="0.7961965553520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3B-443D-A1D7-A63AAE4308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3B-443D-A1D7-A63AAE4308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193</c:v>
                </c:pt>
                <c:pt idx="1">
                  <c:v>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72-4BCF-BD9D-73E59FDB204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423833632427983"/>
          <c:y val="0.18630567608043794"/>
          <c:w val="0.16175279482215579"/>
          <c:h val="0.590590447817304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229-431E-8E50-B784E704F7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29-431E-8E50-B784E704F7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229-431E-8E50-B784E704F7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постоянно</c:v>
                </c:pt>
                <c:pt idx="1">
                  <c:v>иногда</c:v>
                </c:pt>
                <c:pt idx="2">
                  <c:v>никогда не наблюдал(а) недобросовестного исполнения должностными лицами своих обязанностей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128</c:v>
                </c:pt>
                <c:pt idx="2">
                  <c:v>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3-4697-A5A8-525D9E7F1B4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071876387078576"/>
          <c:y val="8.5449919123973941E-2"/>
          <c:w val="0.45974099947688329"/>
          <c:h val="0.914550182692908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F4-4103-842F-1C63F10EA3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F4-4103-842F-1C63F10EA3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F4-4103-842F-1C63F10EA3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мероприятия не проводятся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144</c:v>
                </c:pt>
                <c:pt idx="1">
                  <c:v>262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81-4DED-A5C8-270BB6E7CAA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241850203507166"/>
          <c:y val="7.1170752536346304E-2"/>
          <c:w val="0.30961048347217468"/>
          <c:h val="0.740912795098886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F9-4025-8A32-293320C1A7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F9-4025-8A32-293320C1A7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237</c:v>
                </c:pt>
                <c:pt idx="1">
                  <c:v>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01-4C06-9072-1013A590538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062012628856179"/>
          <c:y val="0.16703942557438656"/>
          <c:w val="0.14759243409791167"/>
          <c:h val="0.671758433842647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A2-4BF5-8314-D992BA4F07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A2-4BF5-8314-D992BA4F07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262</c:v>
                </c:pt>
                <c:pt idx="1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41-4656-B2F6-B49A40533C3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088373110646287"/>
          <c:y val="0.23046703965575122"/>
          <c:w val="0.14123985897883418"/>
          <c:h val="0.455981392904885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93-48F5-953B-04827828C6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93-48F5-953B-04827828C6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308</c:v>
                </c:pt>
                <c:pt idx="1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2B-4DC0-801D-937F7E3B2FC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076505382479372"/>
          <c:y val="0.24245921710279533"/>
          <c:w val="0.16450064665829817"/>
          <c:h val="0.54680212676871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51F32-DC62-4694-A765-472136FD8044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F7373-B54E-4559-9374-AC70F68D7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97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00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1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32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22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86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996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34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9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61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8571-D080-47F6-B9E7-9C5DC0D867F9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62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D8571-D080-47F6-B9E7-9C5DC0D867F9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1FAC7-9672-4311-A9B3-30FD4F8E2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04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4950" y="-82591"/>
            <a:ext cx="12302836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ли практика сбора средств на нужды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класса,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учится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 ребенок?</a:t>
            </a: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965493"/>
              </p:ext>
            </p:extLst>
          </p:nvPr>
        </p:nvGraphicFramePr>
        <p:xfrm>
          <a:off x="406435" y="1251033"/>
          <a:ext cx="10806581" cy="5321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07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8137" y="561717"/>
            <a:ext cx="1006861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Чувствуете ли Вы, что педагоги доброжелательно относятся к Вам к Вашему ребенку?</a:t>
            </a:r>
            <a:r>
              <a:rPr lang="ru-RU" dirty="0"/>
              <a:t/>
            </a:r>
            <a:br>
              <a:rPr lang="ru-RU" dirty="0"/>
            </a:br>
            <a:endParaRPr lang="ru-RU" u="sng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793157"/>
              </p:ext>
            </p:extLst>
          </p:nvPr>
        </p:nvGraphicFramePr>
        <p:xfrm>
          <a:off x="838200" y="2301875"/>
          <a:ext cx="10515600" cy="387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66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обычно собирает деньги на нужды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класса?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457580"/>
              </p:ext>
            </p:extLst>
          </p:nvPr>
        </p:nvGraphicFramePr>
        <p:xfrm>
          <a:off x="674557" y="1124262"/>
          <a:ext cx="11517443" cy="545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4950" y="-82591"/>
            <a:ext cx="12302836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победить коррупцию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образовании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41927736"/>
              </p:ext>
            </p:extLst>
          </p:nvPr>
        </p:nvGraphicFramePr>
        <p:xfrm>
          <a:off x="509047" y="719666"/>
          <a:ext cx="1107649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4950" y="112279"/>
            <a:ext cx="12302836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ли проведены родительские собрания в Ваших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классах,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обсуждали вопрос о недопущении сбора денежных средств с родителей?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84614663"/>
              </p:ext>
            </p:extLst>
          </p:nvPr>
        </p:nvGraphicFramePr>
        <p:xfrm>
          <a:off x="1521230" y="1903615"/>
          <a:ext cx="9847496" cy="4234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828" y="263952"/>
            <a:ext cx="12152007" cy="15801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Приходилось ли вам сталкиваться с недобросовестным исполнением  должностными лицами школы своих обязанностей?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54005094"/>
              </p:ext>
            </p:extLst>
          </p:nvPr>
        </p:nvGraphicFramePr>
        <p:xfrm>
          <a:off x="1105593" y="1844124"/>
          <a:ext cx="10649631" cy="4905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51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883" y="2708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оцениваете уровень проводимых антикоррупционных мероприятий в школе и (или) классе, где учится ваш ребенок?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8983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672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804" y="0"/>
            <a:ext cx="11491274" cy="1982149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Сообщите ли Вы в правоохранительные органы(органы прокуратуры, органы образования) о ставшем Вам известном факте коррупции в школе?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958723"/>
              </p:ext>
            </p:extLst>
          </p:nvPr>
        </p:nvGraphicFramePr>
        <p:xfrm>
          <a:off x="838200" y="2347273"/>
          <a:ext cx="10515600" cy="3829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2273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86119"/>
            <a:ext cx="10515600" cy="139156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 ли Вам телефоны «горячих линий», адреса электронных приемных (в том числе правоохранительных и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надзорных органов), которыми Вы можете воспользоваться в случае незаконного сбора денежных средств?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059836"/>
              </p:ext>
            </p:extLst>
          </p:nvPr>
        </p:nvGraphicFramePr>
        <p:xfrm>
          <a:off x="838200" y="3091992"/>
          <a:ext cx="10439284" cy="3766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4463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5363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Знаете ли Вы о конкурсах творческих работ антикоррупционной направленности (рисунки, аппликации, видеоролики, сочинения), проводимых ежегодно в Республике Татарстан?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796842"/>
              </p:ext>
            </p:extLst>
          </p:nvPr>
        </p:nvGraphicFramePr>
        <p:xfrm>
          <a:off x="838200" y="2270125"/>
          <a:ext cx="10515600" cy="4404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48847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176</Words>
  <Application>Microsoft Office PowerPoint</Application>
  <PresentationFormat>Широкоэкранный</PresentationFormat>
  <Paragraphs>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Существует ли практика сбора средств на нужды школы и (или) класса, где учится Ваш ребенок?</vt:lpstr>
      <vt:lpstr>Кто обычно собирает деньги на нужды школы  или класса?</vt:lpstr>
      <vt:lpstr>Как победить коррупцию в образовании?</vt:lpstr>
      <vt:lpstr>Были ли проведены родительские собрания в Ваших классах, где обсуждали вопрос о недопущении сбора денежных средств с родителей?</vt:lpstr>
      <vt:lpstr>Приходилось ли вам сталкиваться с недобросовестным исполнением  должностными лицами школы своих обязанностей?</vt:lpstr>
      <vt:lpstr>Как вы оцениваете уровень проводимых антикоррупционных мероприятий в школе и (или) классе, где учится ваш ребенок?</vt:lpstr>
      <vt:lpstr>Сообщите ли Вы в правоохранительные органы(органы прокуратуры, органы образования) о ставшем Вам известном факте коррупции в школе?</vt:lpstr>
      <vt:lpstr>Известны ли Вам телефоны «горячих линий», адреса электронных приемных (в том числе правоохранительных и контрольно – надзорных органов), которыми Вы можете воспользоваться в случае незаконного сбора денежных средств?</vt:lpstr>
      <vt:lpstr>Знаете ли Вы о конкурсах творческих работ антикоррупционной направленности (рисунки, аппликации, видеоролики, сочинения), проводимых ежегодно в Республике Татарстан? </vt:lpstr>
      <vt:lpstr>Чувствуете ли Вы, что педагоги доброжелательно относятся к Вам к Вашему ребенку?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User</cp:lastModifiedBy>
  <cp:revision>66</cp:revision>
  <dcterms:created xsi:type="dcterms:W3CDTF">2019-12-23T04:54:59Z</dcterms:created>
  <dcterms:modified xsi:type="dcterms:W3CDTF">2023-12-06T06:15:46Z</dcterms:modified>
</cp:coreProperties>
</file>